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533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29967-5371-A742-9B30-046066C32FC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AB74C-2B6B-314D-BD7E-139F17F73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89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Dave </a:t>
            </a:r>
          </a:p>
          <a:p>
            <a:r>
              <a:rPr lang="en-US"/>
              <a:t>Under construction areas: One-Stop and AACC</a:t>
            </a:r>
          </a:p>
          <a:p>
            <a:r>
              <a:rPr lang="en-US"/>
              <a:t>Hand off to John Ambrose to highlight unit accomplishments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A54B01-0800-C948-ADAF-8931176AD9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3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0FC84-F6FB-069A-7DB1-B5CA07CAB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DB86B4-00FC-AAC3-C5DE-7C7B9A502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1E61D-207F-534D-1C5F-E94218DED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1C65-3CD7-5140-8CF3-1D390EC4FD54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98106-86BF-65A4-01A1-5C9AEAC3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239AA-641F-881D-6A88-6A1F9CC72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C713-3EF8-3648-9E0F-8146EA80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37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F11D9-CBD5-DEFD-C0E0-93E579BF0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B82FF9-61D4-05E0-3F0C-5B8441AD3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84A32-EF7D-CDD7-ABFD-52DDAA041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1C65-3CD7-5140-8CF3-1D390EC4FD54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B4599-4CBC-AD2B-0C51-91798D8A7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AAAC9-3DD6-2425-44B2-070CB8CFA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C713-3EF8-3648-9E0F-8146EA80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2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249058-6958-F6CF-AE3C-90E33B4E47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0F0CF1-13C0-EE53-7D20-29A29501B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3E785-1F3A-70E4-32D5-C01C4D071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1C65-3CD7-5140-8CF3-1D390EC4FD54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F8EA8-5F42-7BA0-C563-F3F9F6B4F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47009-8B8B-9033-4150-D26A493E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C713-3EF8-3648-9E0F-8146EA80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4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16919-B482-28DF-3721-8831E78E6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15F55-6A8E-6E50-B8AF-81F425CB3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47ED5-0EC7-C376-FCBF-700474FFE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1C65-3CD7-5140-8CF3-1D390EC4FD54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383C9-EE69-1CB3-A613-25CBF321C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ADFF0-0F68-0999-44DA-BEB78FDD2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C713-3EF8-3648-9E0F-8146EA80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9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A493D-02B7-D271-9DD9-A4483DD9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F45B3-D652-398E-BF7D-190E9E4B3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5CF67-6037-7017-B874-A222D190A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1C65-3CD7-5140-8CF3-1D390EC4FD54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BFC4E-F1B6-5082-1C5B-DAE862E1C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BE166-AD63-2F90-E242-F73871F38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C713-3EF8-3648-9E0F-8146EA80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7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88C91-07A6-4424-690E-8E6AA15CE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55CB7-B8C1-7E9C-8D26-2B15AF28CD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E5043-2CF2-075F-2188-8D574C4E8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BA7CCF-040C-64A3-A28C-1EE3D86A1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1C65-3CD7-5140-8CF3-1D390EC4FD54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84103-4F52-7219-1F1A-9C1B23B11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82B22-59CD-C8A9-9500-7A230B37E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C713-3EF8-3648-9E0F-8146EA80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5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9F723-E2D0-98B3-C475-3E4268527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FF773-20C0-BDC5-EE38-F82DD1651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56065-15F7-793C-7D29-2091ECBA2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2AB171-1399-10A8-DF90-7D812EB13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5472CF-ED73-E28B-627E-5ADB9C2936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2ADD0E-80FD-8D33-E76A-E4D572735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1C65-3CD7-5140-8CF3-1D390EC4FD54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D5B6FC-8D47-885B-58AD-3542C9A4F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2032CF-89F8-1574-A3F3-6E236BD19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C713-3EF8-3648-9E0F-8146EA80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2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EFE10-3687-E107-B769-413227228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5ECD43-061A-6A58-5B65-89F62D459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1C65-3CD7-5140-8CF3-1D390EC4FD54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6C5350-63C1-0554-A713-65DF7127E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14DC7-815B-BCEF-44C1-41D7BE9D6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C713-3EF8-3648-9E0F-8146EA80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9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3EA1B-59C8-8733-2D30-65B328CE2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1C65-3CD7-5140-8CF3-1D390EC4FD54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6EF4AC-87CA-AD95-2333-EAD4FF131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5BAD0B-42F6-E3C3-2DD5-903A3DC41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C713-3EF8-3648-9E0F-8146EA80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2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BF8B5-8E42-A3FC-987F-1D76895B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D114E-1F64-98FA-C8DB-7A6031712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B883D-CC16-AF3C-7415-E7863E13F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3639A-A213-282C-C228-8D69C3756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1C65-3CD7-5140-8CF3-1D390EC4FD54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859BC-B846-3FE4-9571-93493AC89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DA96C-CD3C-0116-6D9B-6EC89338D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C713-3EF8-3648-9E0F-8146EA80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5095-271F-BFFF-368D-0DF3805BB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13B7EB-20E7-8583-6651-FC39F491D4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E40561-D38D-2191-8464-CE26DC13C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2FD5F-D9AD-A63C-8B43-EF8C0A02D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1C65-3CD7-5140-8CF3-1D390EC4FD54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AAF06-6012-D521-2C9F-01644E55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3592-F718-79BD-4D66-2AD78B674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C713-3EF8-3648-9E0F-8146EA80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7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72F682-31FD-8C47-6C79-1D73C5AB4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17073-498A-4571-B95C-0F03A9731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88F0C-275A-9FD6-9A26-3DD27722DA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71C65-3CD7-5140-8CF3-1D390EC4FD54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9F29E-5407-8F10-2F74-BD32D77DF3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20585-DF8C-53FE-22CB-B9D08D4EA1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7C713-3EF8-3648-9E0F-8146EA804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5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8">
            <a:extLst>
              <a:ext uri="{FF2B5EF4-FFF2-40B4-BE49-F238E27FC236}">
                <a16:creationId xmlns:a16="http://schemas.microsoft.com/office/drawing/2014/main" id="{3E8F7074-29AD-B344-BA5F-9E2203A3CFEA}"/>
              </a:ext>
            </a:extLst>
          </p:cNvPr>
          <p:cNvSpPr/>
          <p:nvPr/>
        </p:nvSpPr>
        <p:spPr>
          <a:xfrm rot="5400000">
            <a:off x="9034340" y="625713"/>
            <a:ext cx="496871" cy="1548290"/>
          </a:xfrm>
          <a:custGeom>
            <a:avLst/>
            <a:gdLst/>
            <a:ahLst/>
            <a:cxnLst/>
            <a:rect l="l" t="t" r="r" b="b"/>
            <a:pathLst>
              <a:path w="1051559" h="1156970">
                <a:moveTo>
                  <a:pt x="0" y="1156716"/>
                </a:moveTo>
                <a:lnTo>
                  <a:pt x="0" y="0"/>
                </a:lnTo>
                <a:lnTo>
                  <a:pt x="1051560" y="0"/>
                </a:lnTo>
                <a:lnTo>
                  <a:pt x="1051560" y="1156716"/>
                </a:lnTo>
                <a:lnTo>
                  <a:pt x="0" y="1156716"/>
                </a:lnTo>
                <a:close/>
              </a:path>
            </a:pathLst>
          </a:custGeom>
          <a:solidFill>
            <a:schemeClr val="bg1"/>
          </a:solidFill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5232022" y="1151422"/>
            <a:ext cx="1723268" cy="4486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0" tIns="14007" rIns="0" bIns="0" rtlCol="0">
            <a:spAutoFit/>
          </a:bodyPr>
          <a:lstStyle/>
          <a:p>
            <a:pPr marL="170899" marR="169778" indent="1121" algn="ctr">
              <a:spcBef>
                <a:spcPts val="110"/>
              </a:spcBef>
            </a:pPr>
            <a:r>
              <a:rPr lang="en-US" sz="706" b="1" spc="4">
                <a:latin typeface="Arial"/>
                <a:cs typeface="Arial"/>
              </a:rPr>
              <a:t>DAVE WEATHERSPOON</a:t>
            </a:r>
            <a:r>
              <a:rPr sz="706" b="1" spc="-4">
                <a:latin typeface="Arial"/>
                <a:cs typeface="Arial"/>
              </a:rPr>
              <a:t> ASSOCIATE </a:t>
            </a:r>
            <a:r>
              <a:rPr sz="706" b="1">
                <a:latin typeface="Arial"/>
                <a:cs typeface="Arial"/>
              </a:rPr>
              <a:t>PROVOST</a:t>
            </a:r>
            <a:r>
              <a:rPr sz="706" b="1" spc="-106">
                <a:latin typeface="Arial"/>
                <a:cs typeface="Arial"/>
              </a:rPr>
              <a:t> </a:t>
            </a:r>
            <a:r>
              <a:rPr lang="en-US" sz="706" b="1" spc="4">
                <a:latin typeface="Arial"/>
                <a:cs typeface="Arial"/>
              </a:rPr>
              <a:t>OF</a:t>
            </a:r>
            <a:r>
              <a:rPr sz="706" b="1" spc="4">
                <a:latin typeface="Arial"/>
                <a:cs typeface="Arial"/>
              </a:rPr>
              <a:t>  </a:t>
            </a:r>
            <a:r>
              <a:rPr lang="en-US" sz="706" b="1">
                <a:latin typeface="Arial"/>
                <a:cs typeface="Arial"/>
              </a:rPr>
              <a:t>ENROLLMENT AND ACADEMIC STRATEGIC PLANNING</a:t>
            </a:r>
            <a:endParaRPr sz="706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12553" y="4437530"/>
            <a:ext cx="932890" cy="1210235"/>
          </a:xfrm>
          <a:custGeom>
            <a:avLst/>
            <a:gdLst/>
            <a:ahLst/>
            <a:cxnLst/>
            <a:rect l="l" t="t" r="r" b="b"/>
            <a:pathLst>
              <a:path w="1057275" h="1371600">
                <a:moveTo>
                  <a:pt x="0" y="1371600"/>
                </a:moveTo>
                <a:lnTo>
                  <a:pt x="1057275" y="1371600"/>
                </a:lnTo>
                <a:lnTo>
                  <a:pt x="1057275" y="0"/>
                </a:lnTo>
                <a:lnTo>
                  <a:pt x="0" y="0"/>
                </a:lnTo>
                <a:lnTo>
                  <a:pt x="0" y="1371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131050" y="4478495"/>
            <a:ext cx="1069041" cy="1100339"/>
          </a:xfrm>
          <a:prstGeom prst="rect">
            <a:avLst/>
          </a:prstGeom>
        </p:spPr>
        <p:txBody>
          <a:bodyPr vert="horz" wrap="square" lIns="0" tIns="14007" rIns="0" bIns="0" rtlCol="0" anchor="t">
            <a:spAutoFit/>
          </a:bodyPr>
          <a:lstStyle/>
          <a:p>
            <a:pPr marR="26335" algn="ctr">
              <a:spcBef>
                <a:spcPts val="110"/>
              </a:spcBef>
            </a:pPr>
            <a:r>
              <a:rPr sz="706" b="1">
                <a:latin typeface="Arial"/>
                <a:cs typeface="Arial"/>
              </a:rPr>
              <a:t>OFFICE </a:t>
            </a:r>
            <a:r>
              <a:rPr sz="706" b="1" spc="-4">
                <a:latin typeface="Arial"/>
                <a:cs typeface="Arial"/>
              </a:rPr>
              <a:t>OF</a:t>
            </a:r>
            <a:r>
              <a:rPr sz="706" b="1" spc="-40">
                <a:latin typeface="Arial"/>
                <a:cs typeface="Arial"/>
              </a:rPr>
              <a:t> </a:t>
            </a:r>
            <a:r>
              <a:rPr sz="706" b="1" spc="-4">
                <a:latin typeface="Arial"/>
                <a:cs typeface="Arial"/>
              </a:rPr>
              <a:t>THE</a:t>
            </a:r>
            <a:endParaRPr sz="706">
              <a:latin typeface="Arial"/>
              <a:cs typeface="Arial"/>
            </a:endParaRPr>
          </a:p>
          <a:p>
            <a:pPr marR="25215" algn="ctr">
              <a:spcBef>
                <a:spcPts val="4"/>
              </a:spcBef>
            </a:pPr>
            <a:r>
              <a:rPr sz="706" b="1" spc="-4">
                <a:latin typeface="Arial"/>
                <a:cs typeface="Arial"/>
              </a:rPr>
              <a:t>REGISTRAR</a:t>
            </a:r>
            <a:endParaRPr lang="en-US" sz="706">
              <a:latin typeface="Arial"/>
              <a:cs typeface="Arial"/>
            </a:endParaRPr>
          </a:p>
          <a:p>
            <a:pPr marR="23534" algn="ctr"/>
            <a:endParaRPr lang="en-US" sz="706" spc="-4">
              <a:latin typeface="Arial"/>
              <a:cs typeface="Arial"/>
            </a:endParaRPr>
          </a:p>
          <a:p>
            <a:pPr marR="23534" algn="ctr"/>
            <a:r>
              <a:rPr sz="706" spc="-4">
                <a:latin typeface="Arial"/>
                <a:cs typeface="Arial"/>
              </a:rPr>
              <a:t>Steven</a:t>
            </a:r>
            <a:r>
              <a:rPr sz="706" spc="-26">
                <a:latin typeface="Arial"/>
                <a:cs typeface="Arial"/>
              </a:rPr>
              <a:t> </a:t>
            </a:r>
            <a:r>
              <a:rPr sz="706" spc="4" err="1">
                <a:latin typeface="Arial"/>
                <a:cs typeface="Arial"/>
              </a:rPr>
              <a:t>Shablin</a:t>
            </a:r>
            <a:endParaRPr sz="706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706" spc="-4">
                <a:latin typeface="Arial"/>
                <a:cs typeface="Arial"/>
              </a:rPr>
              <a:t>University</a:t>
            </a:r>
            <a:r>
              <a:rPr sz="706" spc="4">
                <a:latin typeface="Arial"/>
                <a:cs typeface="Arial"/>
              </a:rPr>
              <a:t> </a:t>
            </a:r>
            <a:r>
              <a:rPr sz="706">
                <a:latin typeface="Arial"/>
                <a:cs typeface="Arial"/>
              </a:rPr>
              <a:t>Registrar</a:t>
            </a:r>
            <a:endParaRPr lang="en-US" sz="706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en-US" sz="706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en-US" sz="706">
                <a:latin typeface="Arial"/>
                <a:cs typeface="Arial"/>
              </a:rPr>
              <a:t>Becky Keogh</a:t>
            </a:r>
          </a:p>
          <a:p>
            <a:pPr algn="ctr"/>
            <a:r>
              <a:rPr lang="en-US" sz="706">
                <a:latin typeface="Arial"/>
                <a:cs typeface="Arial"/>
              </a:rPr>
              <a:t>Senior Associate Registrar</a:t>
            </a:r>
          </a:p>
          <a:p>
            <a:pPr algn="ctr">
              <a:lnSpc>
                <a:spcPct val="100000"/>
              </a:lnSpc>
            </a:pPr>
            <a:endParaRPr lang="en-US" sz="706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en-US" sz="706">
                <a:latin typeface="Arial"/>
                <a:cs typeface="Arial"/>
              </a:rPr>
              <a:t>(41 Staff Members)</a:t>
            </a:r>
            <a:endParaRPr sz="706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22357" y="4478495"/>
            <a:ext cx="1095182" cy="1100339"/>
          </a:xfrm>
          <a:prstGeom prst="rect">
            <a:avLst/>
          </a:prstGeom>
        </p:spPr>
        <p:txBody>
          <a:bodyPr vert="horz" wrap="square" lIns="0" tIns="14007" rIns="0" bIns="0" rtlCol="0" anchor="t">
            <a:spAutoFit/>
          </a:bodyPr>
          <a:lstStyle/>
          <a:p>
            <a:pPr marR="1121" algn="ctr">
              <a:spcBef>
                <a:spcPts val="110"/>
              </a:spcBef>
            </a:pPr>
            <a:r>
              <a:rPr sz="706" b="1">
                <a:latin typeface="Arial"/>
                <a:cs typeface="Arial"/>
              </a:rPr>
              <a:t>OFFICE</a:t>
            </a:r>
            <a:r>
              <a:rPr sz="706" b="1" spc="-40">
                <a:latin typeface="Arial"/>
                <a:cs typeface="Arial"/>
              </a:rPr>
              <a:t> </a:t>
            </a:r>
            <a:r>
              <a:rPr sz="706" b="1" spc="-4">
                <a:latin typeface="Arial"/>
                <a:cs typeface="Arial"/>
              </a:rPr>
              <a:t>OF</a:t>
            </a:r>
            <a:endParaRPr sz="706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706" b="1" spc="-4">
                <a:latin typeface="Arial"/>
                <a:cs typeface="Arial"/>
              </a:rPr>
              <a:t>ADMISSIONS</a:t>
            </a:r>
            <a:endParaRPr sz="706">
              <a:latin typeface="Arial"/>
              <a:cs typeface="Arial"/>
            </a:endParaRPr>
          </a:p>
          <a:p>
            <a:pPr marL="11206" marR="4483" indent="-4483" algn="ctr"/>
            <a:endParaRPr lang="en-US" sz="706" spc="-4">
              <a:latin typeface="Arial"/>
              <a:cs typeface="Arial"/>
            </a:endParaRPr>
          </a:p>
          <a:p>
            <a:pPr marL="11206" marR="4483" indent="-4483" algn="ctr"/>
            <a:r>
              <a:rPr sz="706" spc="-4">
                <a:latin typeface="Arial"/>
                <a:cs typeface="Arial"/>
              </a:rPr>
              <a:t>John</a:t>
            </a:r>
            <a:r>
              <a:rPr lang="en-US" sz="706" spc="-4">
                <a:latin typeface="Arial"/>
                <a:cs typeface="Arial"/>
              </a:rPr>
              <a:t> </a:t>
            </a:r>
            <a:r>
              <a:rPr sz="706">
                <a:latin typeface="Arial"/>
                <a:cs typeface="Arial"/>
              </a:rPr>
              <a:t>Ambrose</a:t>
            </a:r>
            <a:r>
              <a:rPr lang="en-US" sz="706">
                <a:latin typeface="Arial"/>
                <a:cs typeface="Arial"/>
              </a:rPr>
              <a:t> </a:t>
            </a:r>
            <a:r>
              <a:rPr sz="706">
                <a:latin typeface="Arial"/>
                <a:cs typeface="Arial"/>
              </a:rPr>
              <a:t> </a:t>
            </a:r>
            <a:endParaRPr lang="en-US" sz="706">
              <a:latin typeface="Arial"/>
              <a:cs typeface="Arial"/>
            </a:endParaRPr>
          </a:p>
          <a:p>
            <a:pPr marL="11206" marR="4483" indent="-4483" algn="ctr"/>
            <a:r>
              <a:rPr sz="706" spc="-4">
                <a:latin typeface="Arial"/>
                <a:cs typeface="Arial"/>
              </a:rPr>
              <a:t>Executive</a:t>
            </a:r>
            <a:r>
              <a:rPr lang="en-US" sz="706" spc="-4">
                <a:latin typeface="Arial"/>
                <a:cs typeface="Arial"/>
              </a:rPr>
              <a:t> </a:t>
            </a:r>
            <a:r>
              <a:rPr sz="706" spc="-4">
                <a:latin typeface="Arial"/>
                <a:cs typeface="Arial"/>
              </a:rPr>
              <a:t> </a:t>
            </a:r>
            <a:r>
              <a:rPr sz="706">
                <a:latin typeface="Arial"/>
                <a:cs typeface="Arial"/>
              </a:rPr>
              <a:t>Director</a:t>
            </a:r>
            <a:endParaRPr lang="en-US" sz="706">
              <a:latin typeface="Arial"/>
              <a:cs typeface="Arial"/>
            </a:endParaRPr>
          </a:p>
          <a:p>
            <a:pPr marL="11206" marR="4483" indent="-4483" algn="ctr"/>
            <a:endParaRPr lang="en-US" sz="706">
              <a:latin typeface="Arial"/>
              <a:cs typeface="Arial"/>
            </a:endParaRPr>
          </a:p>
          <a:p>
            <a:pPr marL="11206" marR="4483" indent="-4483" algn="ctr"/>
            <a:r>
              <a:rPr lang="en-US" sz="706">
                <a:latin typeface="Arial"/>
                <a:cs typeface="Arial"/>
              </a:rPr>
              <a:t>Mike Cook</a:t>
            </a:r>
          </a:p>
          <a:p>
            <a:pPr marL="11206" marR="4483" indent="-4483" algn="ctr"/>
            <a:r>
              <a:rPr lang="en-US" sz="706">
                <a:latin typeface="Arial"/>
                <a:cs typeface="Arial"/>
              </a:rPr>
              <a:t>Senior Associate Director</a:t>
            </a:r>
          </a:p>
          <a:p>
            <a:pPr marL="11206" marR="4483" indent="-4483" algn="ctr"/>
            <a:endParaRPr lang="en-US" sz="706">
              <a:latin typeface="Arial"/>
              <a:cs typeface="Arial"/>
            </a:endParaRPr>
          </a:p>
          <a:p>
            <a:pPr marL="11206" marR="4483" indent="-4483" algn="ctr"/>
            <a:r>
              <a:rPr lang="en-US" sz="706">
                <a:latin typeface="Arial"/>
                <a:cs typeface="Arial"/>
              </a:rPr>
              <a:t>(64 Staff Members)</a:t>
            </a:r>
            <a:endParaRPr sz="706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95304" y="4485326"/>
            <a:ext cx="1029906" cy="1100339"/>
          </a:xfrm>
          <a:prstGeom prst="rect">
            <a:avLst/>
          </a:prstGeom>
        </p:spPr>
        <p:txBody>
          <a:bodyPr vert="horz" wrap="square" lIns="0" tIns="14007" rIns="0" bIns="0" rtlCol="0" anchor="t">
            <a:spAutoFit/>
          </a:bodyPr>
          <a:lstStyle/>
          <a:p>
            <a:pPr algn="ctr">
              <a:spcBef>
                <a:spcPts val="110"/>
              </a:spcBef>
            </a:pPr>
            <a:r>
              <a:rPr sz="706" b="1">
                <a:latin typeface="Arial"/>
                <a:cs typeface="Arial"/>
              </a:rPr>
              <a:t>OFFICE</a:t>
            </a:r>
            <a:r>
              <a:rPr sz="706" b="1" spc="-35">
                <a:latin typeface="Arial"/>
                <a:cs typeface="Arial"/>
              </a:rPr>
              <a:t> </a:t>
            </a:r>
            <a:r>
              <a:rPr sz="706" b="1" spc="-4">
                <a:latin typeface="Arial"/>
                <a:cs typeface="Arial"/>
              </a:rPr>
              <a:t>OF</a:t>
            </a:r>
            <a:endParaRPr sz="706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706" b="1" spc="-4">
                <a:latin typeface="Arial"/>
                <a:cs typeface="Arial"/>
              </a:rPr>
              <a:t>FINANCIAL</a:t>
            </a:r>
            <a:r>
              <a:rPr sz="706" b="1" spc="-88">
                <a:latin typeface="Arial"/>
                <a:cs typeface="Arial"/>
              </a:rPr>
              <a:t> </a:t>
            </a:r>
            <a:r>
              <a:rPr sz="706" b="1" spc="9">
                <a:latin typeface="Arial"/>
                <a:cs typeface="Arial"/>
              </a:rPr>
              <a:t>AID</a:t>
            </a:r>
            <a:endParaRPr sz="706">
              <a:latin typeface="Arial"/>
              <a:cs typeface="Arial"/>
            </a:endParaRPr>
          </a:p>
          <a:p>
            <a:pPr marL="1121" algn="ctr"/>
            <a:endParaRPr lang="en-US" sz="706" spc="-4">
              <a:latin typeface="Arial"/>
              <a:cs typeface="Arial"/>
            </a:endParaRPr>
          </a:p>
          <a:p>
            <a:pPr marL="1121" algn="ctr"/>
            <a:r>
              <a:rPr lang="en-US" sz="706" spc="-4">
                <a:latin typeface="Arial"/>
                <a:cs typeface="Arial"/>
              </a:rPr>
              <a:t>Keith Williams</a:t>
            </a:r>
            <a:endParaRPr sz="706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706" spc="-4">
                <a:latin typeface="Arial"/>
                <a:cs typeface="Arial"/>
              </a:rPr>
              <a:t>Executive</a:t>
            </a:r>
            <a:r>
              <a:rPr sz="706" spc="-62">
                <a:latin typeface="Arial"/>
                <a:cs typeface="Arial"/>
              </a:rPr>
              <a:t> </a:t>
            </a:r>
            <a:r>
              <a:rPr sz="706">
                <a:latin typeface="Arial"/>
                <a:cs typeface="Arial"/>
              </a:rPr>
              <a:t>Director</a:t>
            </a:r>
            <a:endParaRPr lang="en-US" sz="706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en-US" sz="706">
              <a:latin typeface="Arial"/>
              <a:cs typeface="Arial"/>
            </a:endParaRPr>
          </a:p>
          <a:p>
            <a:pPr algn="ctr"/>
            <a:r>
              <a:rPr lang="en-US" sz="706">
                <a:latin typeface="Arial"/>
                <a:cs typeface="Arial"/>
              </a:rPr>
              <a:t>Marshall Rumsey</a:t>
            </a:r>
          </a:p>
          <a:p>
            <a:pPr algn="ctr">
              <a:lnSpc>
                <a:spcPct val="100000"/>
              </a:lnSpc>
            </a:pPr>
            <a:r>
              <a:rPr lang="en-US" sz="706">
                <a:latin typeface="Arial"/>
                <a:cs typeface="Arial"/>
              </a:rPr>
              <a:t>Senior Associate Director</a:t>
            </a:r>
          </a:p>
          <a:p>
            <a:pPr algn="ctr">
              <a:lnSpc>
                <a:spcPct val="100000"/>
              </a:lnSpc>
            </a:pPr>
            <a:endParaRPr lang="en-US" sz="706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en-US" sz="706">
                <a:latin typeface="Arial"/>
                <a:cs typeface="Arial"/>
              </a:rPr>
              <a:t>(38 Staff Members)</a:t>
            </a:r>
            <a:endParaRPr sz="706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131050" y="4437529"/>
            <a:ext cx="1069041" cy="1280773"/>
          </a:xfrm>
          <a:custGeom>
            <a:avLst/>
            <a:gdLst/>
            <a:ahLst/>
            <a:cxnLst/>
            <a:rect l="l" t="t" r="r" b="b"/>
            <a:pathLst>
              <a:path w="1211580" h="1325879">
                <a:moveTo>
                  <a:pt x="0" y="1325880"/>
                </a:moveTo>
                <a:lnTo>
                  <a:pt x="0" y="0"/>
                </a:lnTo>
                <a:lnTo>
                  <a:pt x="1211580" y="0"/>
                </a:lnTo>
                <a:lnTo>
                  <a:pt x="1211580" y="1325880"/>
                </a:lnTo>
                <a:lnTo>
                  <a:pt x="0" y="132588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-2224103" y="562363"/>
            <a:ext cx="8875058" cy="445922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64211" marR="4483" indent="431449" algn="ctr">
              <a:spcBef>
                <a:spcPts val="88"/>
              </a:spcBef>
            </a:pPr>
            <a:r>
              <a:rPr sz="1412" spc="-4"/>
              <a:t>ASSOCIATE </a:t>
            </a:r>
            <a:r>
              <a:rPr sz="1412" spc="-9"/>
              <a:t>PROVOST </a:t>
            </a:r>
            <a:r>
              <a:rPr lang="en-US" sz="1412" spc="-9"/>
              <a:t>OF ENROLLMENT AND </a:t>
            </a:r>
            <a:br>
              <a:rPr lang="en-US" sz="1412" spc="-9"/>
            </a:br>
            <a:r>
              <a:rPr lang="en-US" sz="1412" spc="-9"/>
              <a:t>ACADEMIC STRATEGIC PLANNING</a:t>
            </a:r>
            <a:endParaRPr sz="1412" spc="-9"/>
          </a:p>
        </p:txBody>
      </p:sp>
      <p:sp>
        <p:nvSpPr>
          <p:cNvPr id="24" name="object 24"/>
          <p:cNvSpPr/>
          <p:nvPr/>
        </p:nvSpPr>
        <p:spPr>
          <a:xfrm>
            <a:off x="2963122" y="1746227"/>
            <a:ext cx="1654418" cy="874963"/>
          </a:xfrm>
          <a:custGeom>
            <a:avLst/>
            <a:gdLst/>
            <a:ahLst/>
            <a:cxnLst/>
            <a:rect l="l" t="t" r="r" b="b"/>
            <a:pathLst>
              <a:path w="1257300" h="685800">
                <a:moveTo>
                  <a:pt x="0" y="685800"/>
                </a:moveTo>
                <a:lnTo>
                  <a:pt x="1257300" y="685800"/>
                </a:lnTo>
                <a:lnTo>
                  <a:pt x="12573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507036" y="6215062"/>
            <a:ext cx="1001121" cy="231383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 marL="40904">
              <a:spcBef>
                <a:spcPts val="110"/>
              </a:spcBef>
            </a:pPr>
            <a:r>
              <a:rPr lang="en-US" sz="706" spc="-4">
                <a:latin typeface="Arial"/>
                <a:cs typeface="Arial"/>
              </a:rPr>
              <a:t>November 7, 2022</a:t>
            </a:r>
            <a:endParaRPr sz="706">
              <a:latin typeface="Arial"/>
              <a:cs typeface="Arial"/>
            </a:endParaRPr>
          </a:p>
          <a:p>
            <a:pPr marL="11206">
              <a:spcBef>
                <a:spcPts val="4"/>
              </a:spcBef>
            </a:pPr>
            <a:endParaRPr sz="706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617539" y="2084295"/>
            <a:ext cx="1461566" cy="40340"/>
          </a:xfrm>
          <a:custGeom>
            <a:avLst/>
            <a:gdLst/>
            <a:ahLst/>
            <a:cxnLst/>
            <a:rect l="l" t="t" r="r" b="b"/>
            <a:pathLst>
              <a:path w="773429">
                <a:moveTo>
                  <a:pt x="0" y="0"/>
                </a:moveTo>
                <a:lnTo>
                  <a:pt x="772922" y="0"/>
                </a:lnTo>
              </a:path>
            </a:pathLst>
          </a:custGeom>
          <a:ln w="952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439455" y="4485326"/>
            <a:ext cx="1327506" cy="1554437"/>
          </a:xfrm>
          <a:prstGeom prst="rect">
            <a:avLst/>
          </a:prstGeom>
        </p:spPr>
        <p:txBody>
          <a:bodyPr vert="horz" wrap="square" lIns="0" tIns="14007" rIns="0" bIns="0" rtlCol="0" anchor="t">
            <a:spAutoFit/>
          </a:bodyPr>
          <a:lstStyle/>
          <a:p>
            <a:pPr marL="1121" algn="ctr">
              <a:spcBef>
                <a:spcPts val="110"/>
              </a:spcBef>
            </a:pPr>
            <a:r>
              <a:rPr lang="en-US" sz="706" b="1">
                <a:latin typeface="Arial"/>
                <a:cs typeface="Arial"/>
              </a:rPr>
              <a:t>ACADEMIC STRATEGIC PLANNING</a:t>
            </a:r>
          </a:p>
          <a:p>
            <a:pPr marL="1121" algn="ctr">
              <a:spcBef>
                <a:spcPts val="110"/>
              </a:spcBef>
            </a:pPr>
            <a:r>
              <a:rPr lang="en-US" sz="706" b="1">
                <a:latin typeface="Arial"/>
                <a:cs typeface="Arial"/>
              </a:rPr>
              <a:t> </a:t>
            </a:r>
          </a:p>
          <a:p>
            <a:pPr marL="1121" algn="ctr">
              <a:spcBef>
                <a:spcPts val="110"/>
              </a:spcBef>
            </a:pPr>
            <a:r>
              <a:rPr lang="en-US" sz="706">
                <a:latin typeface="Arial"/>
                <a:cs typeface="Arial"/>
              </a:rPr>
              <a:t>Ashley Braman</a:t>
            </a:r>
          </a:p>
          <a:p>
            <a:pPr marL="1121" algn="ctr">
              <a:spcBef>
                <a:spcPts val="110"/>
              </a:spcBef>
            </a:pPr>
            <a:r>
              <a:rPr lang="en-US" sz="706">
                <a:latin typeface="Arial"/>
                <a:cs typeface="Arial"/>
              </a:rPr>
              <a:t>Management Analyst</a:t>
            </a:r>
          </a:p>
          <a:p>
            <a:pPr marL="1121" algn="ctr">
              <a:spcBef>
                <a:spcPts val="110"/>
              </a:spcBef>
            </a:pPr>
            <a:endParaRPr lang="en-US" sz="706">
              <a:latin typeface="Arial"/>
              <a:cs typeface="Arial"/>
            </a:endParaRPr>
          </a:p>
          <a:p>
            <a:pPr marL="1121" algn="ctr">
              <a:spcBef>
                <a:spcPts val="110"/>
              </a:spcBef>
            </a:pPr>
            <a:r>
              <a:rPr lang="en-US" sz="706">
                <a:latin typeface="Arial"/>
                <a:cs typeface="Arial"/>
              </a:rPr>
              <a:t>Emilio Xavier Esposito</a:t>
            </a:r>
          </a:p>
          <a:p>
            <a:pPr marL="1121" algn="ctr">
              <a:spcBef>
                <a:spcPts val="110"/>
              </a:spcBef>
            </a:pPr>
            <a:r>
              <a:rPr lang="en-US" sz="706">
                <a:latin typeface="Arial"/>
                <a:cs typeface="Arial"/>
              </a:rPr>
              <a:t>Head of Analytic Academic Services</a:t>
            </a:r>
          </a:p>
          <a:p>
            <a:pPr marL="1121" algn="ctr">
              <a:spcBef>
                <a:spcPts val="110"/>
              </a:spcBef>
            </a:pPr>
            <a:endParaRPr lang="en-US" sz="706" spc="4">
              <a:latin typeface="Arial"/>
              <a:cs typeface="Arial"/>
            </a:endParaRPr>
          </a:p>
          <a:p>
            <a:pPr marL="1121" algn="ctr">
              <a:spcBef>
                <a:spcPts val="110"/>
              </a:spcBef>
            </a:pPr>
            <a:endParaRPr lang="en-US" sz="706" spc="4">
              <a:latin typeface="Arial"/>
              <a:cs typeface="Arial"/>
            </a:endParaRPr>
          </a:p>
          <a:p>
            <a:pPr marL="1121" algn="ctr">
              <a:spcBef>
                <a:spcPts val="110"/>
              </a:spcBef>
            </a:pPr>
            <a:r>
              <a:rPr lang="en-US" sz="706">
                <a:latin typeface="Arial"/>
                <a:cs typeface="Arial"/>
              </a:rPr>
              <a:t> </a:t>
            </a:r>
          </a:p>
          <a:p>
            <a:pPr marL="1121" algn="ctr">
              <a:spcBef>
                <a:spcPts val="110"/>
              </a:spcBef>
            </a:pPr>
            <a:endParaRPr sz="706" b="1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096000" y="3126441"/>
            <a:ext cx="3328147" cy="0"/>
          </a:xfrm>
          <a:custGeom>
            <a:avLst/>
            <a:gdLst/>
            <a:ahLst/>
            <a:cxnLst/>
            <a:rect l="l" t="t" r="r" b="b"/>
            <a:pathLst>
              <a:path w="3771900">
                <a:moveTo>
                  <a:pt x="0" y="0"/>
                </a:moveTo>
                <a:lnTo>
                  <a:pt x="3771900" y="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372BDD-AE3F-4840-8AE8-D1C7A77AE54E}"/>
              </a:ext>
            </a:extLst>
          </p:cNvPr>
          <p:cNvSpPr/>
          <p:nvPr/>
        </p:nvSpPr>
        <p:spPr>
          <a:xfrm>
            <a:off x="6079106" y="2790245"/>
            <a:ext cx="85494" cy="8404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bject 37">
            <a:extLst>
              <a:ext uri="{FF2B5EF4-FFF2-40B4-BE49-F238E27FC236}">
                <a16:creationId xmlns:a16="http://schemas.microsoft.com/office/drawing/2014/main" id="{494F77B5-4518-2E42-B808-666D3CC8FAA0}"/>
              </a:ext>
            </a:extLst>
          </p:cNvPr>
          <p:cNvSpPr/>
          <p:nvPr/>
        </p:nvSpPr>
        <p:spPr>
          <a:xfrm>
            <a:off x="6959980" y="1448215"/>
            <a:ext cx="1548652" cy="174994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6858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13426" y="3301292"/>
            <a:ext cx="4084280" cy="231398"/>
          </a:xfrm>
          <a:custGeom>
            <a:avLst/>
            <a:gdLst/>
            <a:ahLst/>
            <a:cxnLst/>
            <a:rect l="l" t="t" r="r" b="b"/>
            <a:pathLst>
              <a:path w="1828800" h="342900">
                <a:moveTo>
                  <a:pt x="0" y="342900"/>
                </a:moveTo>
                <a:lnTo>
                  <a:pt x="1828800" y="342900"/>
                </a:lnTo>
                <a:lnTo>
                  <a:pt x="18288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chemeClr val="bg1"/>
          </a:solidFill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487891" y="3351680"/>
            <a:ext cx="3528986" cy="122763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 marL="11206" algn="ctr">
              <a:spcBef>
                <a:spcPts val="110"/>
              </a:spcBef>
            </a:pPr>
            <a:r>
              <a:rPr lang="en-US" sz="706" b="1" spc="-4">
                <a:latin typeface="Arial"/>
                <a:cs typeface="Arial"/>
              </a:rPr>
              <a:t>ENROLLMENT MANAGEMENT AND ACADEMIC </a:t>
            </a:r>
            <a:r>
              <a:rPr lang="en-US" sz="706" b="1" spc="4">
                <a:latin typeface="Arial"/>
                <a:cs typeface="Arial"/>
              </a:rPr>
              <a:t>SERVICE</a:t>
            </a:r>
            <a:r>
              <a:rPr lang="en-US" sz="706" b="1" spc="-49">
                <a:latin typeface="Arial"/>
                <a:cs typeface="Arial"/>
              </a:rPr>
              <a:t> </a:t>
            </a:r>
            <a:r>
              <a:rPr lang="en-US" sz="706" b="1">
                <a:latin typeface="Arial"/>
                <a:cs typeface="Arial"/>
              </a:rPr>
              <a:t>UNITS</a:t>
            </a:r>
          </a:p>
        </p:txBody>
      </p:sp>
      <p:sp>
        <p:nvSpPr>
          <p:cNvPr id="53" name="object 18">
            <a:extLst>
              <a:ext uri="{FF2B5EF4-FFF2-40B4-BE49-F238E27FC236}">
                <a16:creationId xmlns:a16="http://schemas.microsoft.com/office/drawing/2014/main" id="{24181DCF-B093-A34C-A605-34DC8AF8160B}"/>
              </a:ext>
            </a:extLst>
          </p:cNvPr>
          <p:cNvSpPr/>
          <p:nvPr/>
        </p:nvSpPr>
        <p:spPr>
          <a:xfrm>
            <a:off x="3508157" y="4446975"/>
            <a:ext cx="1109382" cy="1280775"/>
          </a:xfrm>
          <a:custGeom>
            <a:avLst/>
            <a:gdLst/>
            <a:ahLst/>
            <a:cxnLst/>
            <a:rect l="l" t="t" r="r" b="b"/>
            <a:pathLst>
              <a:path w="1257300" h="1371600">
                <a:moveTo>
                  <a:pt x="0" y="1371600"/>
                </a:moveTo>
                <a:lnTo>
                  <a:pt x="0" y="0"/>
                </a:lnTo>
                <a:lnTo>
                  <a:pt x="1257300" y="0"/>
                </a:lnTo>
                <a:lnTo>
                  <a:pt x="1257300" y="1371600"/>
                </a:lnTo>
                <a:lnTo>
                  <a:pt x="0" y="13716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18">
            <a:extLst>
              <a:ext uri="{FF2B5EF4-FFF2-40B4-BE49-F238E27FC236}">
                <a16:creationId xmlns:a16="http://schemas.microsoft.com/office/drawing/2014/main" id="{7CFC428E-1729-5544-BA46-DF6F45FB96B7}"/>
              </a:ext>
            </a:extLst>
          </p:cNvPr>
          <p:cNvSpPr/>
          <p:nvPr/>
        </p:nvSpPr>
        <p:spPr>
          <a:xfrm>
            <a:off x="4859320" y="4454677"/>
            <a:ext cx="1109382" cy="1273072"/>
          </a:xfrm>
          <a:custGeom>
            <a:avLst/>
            <a:gdLst/>
            <a:ahLst/>
            <a:cxnLst/>
            <a:rect l="l" t="t" r="r" b="b"/>
            <a:pathLst>
              <a:path w="1257300" h="1371600">
                <a:moveTo>
                  <a:pt x="0" y="1371600"/>
                </a:moveTo>
                <a:lnTo>
                  <a:pt x="0" y="0"/>
                </a:lnTo>
                <a:lnTo>
                  <a:pt x="1257300" y="0"/>
                </a:lnTo>
                <a:lnTo>
                  <a:pt x="1257300" y="1371600"/>
                </a:lnTo>
                <a:lnTo>
                  <a:pt x="0" y="13716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18">
            <a:extLst>
              <a:ext uri="{FF2B5EF4-FFF2-40B4-BE49-F238E27FC236}">
                <a16:creationId xmlns:a16="http://schemas.microsoft.com/office/drawing/2014/main" id="{C9067D20-3B9D-554B-8E58-194DBBE71443}"/>
              </a:ext>
            </a:extLst>
          </p:cNvPr>
          <p:cNvSpPr/>
          <p:nvPr/>
        </p:nvSpPr>
        <p:spPr>
          <a:xfrm>
            <a:off x="6439455" y="4474445"/>
            <a:ext cx="1327506" cy="1216648"/>
          </a:xfrm>
          <a:custGeom>
            <a:avLst/>
            <a:gdLst/>
            <a:ahLst/>
            <a:cxnLst/>
            <a:rect l="l" t="t" r="r" b="b"/>
            <a:pathLst>
              <a:path w="1257300" h="1371600">
                <a:moveTo>
                  <a:pt x="0" y="1371600"/>
                </a:moveTo>
                <a:lnTo>
                  <a:pt x="0" y="0"/>
                </a:lnTo>
                <a:lnTo>
                  <a:pt x="1257300" y="0"/>
                </a:lnTo>
                <a:lnTo>
                  <a:pt x="1257300" y="1371600"/>
                </a:lnTo>
                <a:lnTo>
                  <a:pt x="0" y="13716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37">
            <a:extLst>
              <a:ext uri="{FF2B5EF4-FFF2-40B4-BE49-F238E27FC236}">
                <a16:creationId xmlns:a16="http://schemas.microsoft.com/office/drawing/2014/main" id="{A8E79DDE-BA53-D74B-B05D-8107A13D85A6}"/>
              </a:ext>
            </a:extLst>
          </p:cNvPr>
          <p:cNvSpPr/>
          <p:nvPr/>
        </p:nvSpPr>
        <p:spPr>
          <a:xfrm rot="5400000">
            <a:off x="8872910" y="1784975"/>
            <a:ext cx="557280" cy="30724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6858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25">
            <a:extLst>
              <a:ext uri="{FF2B5EF4-FFF2-40B4-BE49-F238E27FC236}">
                <a16:creationId xmlns:a16="http://schemas.microsoft.com/office/drawing/2014/main" id="{EF5033B6-6707-BD47-92EE-266CF7913096}"/>
              </a:ext>
            </a:extLst>
          </p:cNvPr>
          <p:cNvSpPr txBox="1"/>
          <p:nvPr/>
        </p:nvSpPr>
        <p:spPr>
          <a:xfrm>
            <a:off x="8513322" y="1147288"/>
            <a:ext cx="1570548" cy="461446"/>
          </a:xfrm>
          <a:prstGeom prst="rect">
            <a:avLst/>
          </a:prstGeom>
        </p:spPr>
        <p:txBody>
          <a:bodyPr vert="horz" wrap="square" lIns="0" tIns="14007" rIns="0" bIns="0" rtlCol="0" anchor="t">
            <a:spAutoFit/>
          </a:bodyPr>
          <a:lstStyle/>
          <a:p>
            <a:pPr marL="55472" marR="46507" algn="ctr">
              <a:spcBef>
                <a:spcPts val="110"/>
              </a:spcBef>
            </a:pPr>
            <a:r>
              <a:rPr lang="en-US" sz="706" b="1">
                <a:latin typeface="Arial"/>
                <a:cs typeface="Arial"/>
              </a:rPr>
              <a:t>LESA LOUCH</a:t>
            </a:r>
          </a:p>
          <a:p>
            <a:pPr marL="55472" marR="46507" algn="ctr">
              <a:spcBef>
                <a:spcPts val="110"/>
              </a:spcBef>
            </a:pPr>
            <a:r>
              <a:rPr lang="en-US" sz="706" b="1">
                <a:latin typeface="Arial"/>
                <a:cs typeface="Arial"/>
              </a:rPr>
              <a:t>ASSISTANT PROVOST OF ENROLLMENT AND ACADEMIC STRATEGIC PLANNING</a:t>
            </a:r>
            <a:endParaRPr lang="en-US" sz="706">
              <a:latin typeface="Arial"/>
              <a:cs typeface="Arial"/>
            </a:endParaRPr>
          </a:p>
        </p:txBody>
      </p:sp>
      <p:sp>
        <p:nvSpPr>
          <p:cNvPr id="56" name="object 37">
            <a:extLst>
              <a:ext uri="{FF2B5EF4-FFF2-40B4-BE49-F238E27FC236}">
                <a16:creationId xmlns:a16="http://schemas.microsoft.com/office/drawing/2014/main" id="{A2D0BD9B-F0EE-DA41-AA52-8C9B1F34F32D}"/>
              </a:ext>
            </a:extLst>
          </p:cNvPr>
          <p:cNvSpPr/>
          <p:nvPr/>
        </p:nvSpPr>
        <p:spPr>
          <a:xfrm rot="5400000">
            <a:off x="2053663" y="3832441"/>
            <a:ext cx="904840" cy="305338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6858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37">
            <a:extLst>
              <a:ext uri="{FF2B5EF4-FFF2-40B4-BE49-F238E27FC236}">
                <a16:creationId xmlns:a16="http://schemas.microsoft.com/office/drawing/2014/main" id="{7D7E4B27-83AE-9D42-B0BD-6E880BB659D5}"/>
              </a:ext>
            </a:extLst>
          </p:cNvPr>
          <p:cNvSpPr/>
          <p:nvPr/>
        </p:nvSpPr>
        <p:spPr>
          <a:xfrm rot="5400000">
            <a:off x="3460146" y="3832442"/>
            <a:ext cx="904839" cy="305338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6858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37">
            <a:extLst>
              <a:ext uri="{FF2B5EF4-FFF2-40B4-BE49-F238E27FC236}">
                <a16:creationId xmlns:a16="http://schemas.microsoft.com/office/drawing/2014/main" id="{6B9478AF-C29A-7C41-A32C-F5CE3E43AC89}"/>
              </a:ext>
            </a:extLst>
          </p:cNvPr>
          <p:cNvSpPr/>
          <p:nvPr/>
        </p:nvSpPr>
        <p:spPr>
          <a:xfrm rot="5400000">
            <a:off x="4799885" y="3838435"/>
            <a:ext cx="916825" cy="305337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6858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37">
            <a:extLst>
              <a:ext uri="{FF2B5EF4-FFF2-40B4-BE49-F238E27FC236}">
                <a16:creationId xmlns:a16="http://schemas.microsoft.com/office/drawing/2014/main" id="{2424A70D-0468-2F40-A2A9-30FBE5D6CBB4}"/>
              </a:ext>
            </a:extLst>
          </p:cNvPr>
          <p:cNvSpPr/>
          <p:nvPr/>
        </p:nvSpPr>
        <p:spPr>
          <a:xfrm rot="5400000">
            <a:off x="5073713" y="2290150"/>
            <a:ext cx="1691270" cy="32844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6858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41">
            <a:extLst>
              <a:ext uri="{FF2B5EF4-FFF2-40B4-BE49-F238E27FC236}">
                <a16:creationId xmlns:a16="http://schemas.microsoft.com/office/drawing/2014/main" id="{764373F2-68B7-EB41-A661-45ACFB656153}"/>
              </a:ext>
            </a:extLst>
          </p:cNvPr>
          <p:cNvSpPr/>
          <p:nvPr/>
        </p:nvSpPr>
        <p:spPr>
          <a:xfrm>
            <a:off x="6079278" y="2776733"/>
            <a:ext cx="1036056" cy="321782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9144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41">
            <a:extLst>
              <a:ext uri="{FF2B5EF4-FFF2-40B4-BE49-F238E27FC236}">
                <a16:creationId xmlns:a16="http://schemas.microsoft.com/office/drawing/2014/main" id="{362CEA3F-9775-024B-8E32-D0F28A485547}"/>
              </a:ext>
            </a:extLst>
          </p:cNvPr>
          <p:cNvSpPr/>
          <p:nvPr/>
        </p:nvSpPr>
        <p:spPr>
          <a:xfrm>
            <a:off x="8524808" y="2210544"/>
            <a:ext cx="774326" cy="4034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9144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41">
            <a:extLst>
              <a:ext uri="{FF2B5EF4-FFF2-40B4-BE49-F238E27FC236}">
                <a16:creationId xmlns:a16="http://schemas.microsoft.com/office/drawing/2014/main" id="{9E692672-C222-4F40-861A-F37C85758D59}"/>
              </a:ext>
            </a:extLst>
          </p:cNvPr>
          <p:cNvSpPr/>
          <p:nvPr/>
        </p:nvSpPr>
        <p:spPr>
          <a:xfrm>
            <a:off x="9305127" y="2210597"/>
            <a:ext cx="774326" cy="4034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9144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37">
            <a:extLst>
              <a:ext uri="{FF2B5EF4-FFF2-40B4-BE49-F238E27FC236}">
                <a16:creationId xmlns:a16="http://schemas.microsoft.com/office/drawing/2014/main" id="{668FBDF8-B416-3E45-84C7-56D20C2C1EAC}"/>
              </a:ext>
            </a:extLst>
          </p:cNvPr>
          <p:cNvSpPr/>
          <p:nvPr/>
        </p:nvSpPr>
        <p:spPr>
          <a:xfrm rot="5400000">
            <a:off x="8177506" y="2220396"/>
            <a:ext cx="350922" cy="344599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6858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37">
            <a:extLst>
              <a:ext uri="{FF2B5EF4-FFF2-40B4-BE49-F238E27FC236}">
                <a16:creationId xmlns:a16="http://schemas.microsoft.com/office/drawing/2014/main" id="{E44B71C2-281F-1040-BB78-A2371A8626AE}"/>
              </a:ext>
            </a:extLst>
          </p:cNvPr>
          <p:cNvSpPr/>
          <p:nvPr/>
        </p:nvSpPr>
        <p:spPr>
          <a:xfrm rot="5400000">
            <a:off x="9743953" y="2230492"/>
            <a:ext cx="345795" cy="329536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6858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25">
            <a:extLst>
              <a:ext uri="{FF2B5EF4-FFF2-40B4-BE49-F238E27FC236}">
                <a16:creationId xmlns:a16="http://schemas.microsoft.com/office/drawing/2014/main" id="{9267193A-0310-FE4F-9541-6BB96951CE02}"/>
              </a:ext>
            </a:extLst>
          </p:cNvPr>
          <p:cNvSpPr txBox="1"/>
          <p:nvPr/>
        </p:nvSpPr>
        <p:spPr>
          <a:xfrm>
            <a:off x="2739241" y="1764511"/>
            <a:ext cx="2080016" cy="1030191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 marL="55472" marR="46507" algn="ctr">
              <a:spcBef>
                <a:spcPts val="110"/>
              </a:spcBef>
            </a:pPr>
            <a:r>
              <a:rPr lang="en-US" sz="706" b="1">
                <a:latin typeface="Arial"/>
                <a:cs typeface="Arial"/>
              </a:rPr>
              <a:t>ADMINISTRATIVE OPERATIONS</a:t>
            </a:r>
          </a:p>
          <a:p>
            <a:pPr marL="55472" marR="46507" algn="ctr">
              <a:spcBef>
                <a:spcPts val="110"/>
              </a:spcBef>
            </a:pPr>
            <a:endParaRPr lang="en-US" sz="706" spc="4">
              <a:latin typeface="Arial"/>
              <a:cs typeface="Arial"/>
            </a:endParaRPr>
          </a:p>
          <a:p>
            <a:pPr marL="55472" marR="46507" algn="ctr">
              <a:spcBef>
                <a:spcPts val="110"/>
              </a:spcBef>
            </a:pPr>
            <a:r>
              <a:rPr lang="en-US" sz="706" spc="4">
                <a:latin typeface="Arial"/>
                <a:cs typeface="Arial"/>
              </a:rPr>
              <a:t>April </a:t>
            </a:r>
            <a:r>
              <a:rPr lang="en-US" sz="706" spc="4" err="1">
                <a:latin typeface="Arial"/>
                <a:cs typeface="Arial"/>
              </a:rPr>
              <a:t>Stellard</a:t>
            </a:r>
            <a:endParaRPr lang="en-US" sz="706" b="1">
              <a:latin typeface="Arial"/>
              <a:cs typeface="Arial"/>
            </a:endParaRPr>
          </a:p>
          <a:p>
            <a:pPr marL="55472" marR="46507" algn="ctr">
              <a:spcBef>
                <a:spcPts val="110"/>
              </a:spcBef>
            </a:pPr>
            <a:r>
              <a:rPr lang="en-US" sz="706">
                <a:latin typeface="Arial"/>
                <a:cs typeface="Arial"/>
              </a:rPr>
              <a:t>Finance and HR Manager</a:t>
            </a:r>
            <a:endParaRPr sz="706">
              <a:latin typeface="Arial"/>
              <a:cs typeface="Arial"/>
            </a:endParaRPr>
          </a:p>
          <a:p>
            <a:pPr algn="ctr"/>
            <a:endParaRPr lang="en-US" sz="706" spc="4">
              <a:latin typeface="Arial"/>
              <a:cs typeface="Arial"/>
            </a:endParaRPr>
          </a:p>
          <a:p>
            <a:pPr algn="ctr"/>
            <a:r>
              <a:rPr lang="en-US" sz="706" spc="4" err="1">
                <a:latin typeface="Arial"/>
                <a:cs typeface="Arial"/>
              </a:rPr>
              <a:t>Malayna</a:t>
            </a:r>
            <a:r>
              <a:rPr lang="en-US" sz="706" spc="4">
                <a:latin typeface="Arial"/>
                <a:cs typeface="Arial"/>
              </a:rPr>
              <a:t> Sisco</a:t>
            </a:r>
          </a:p>
          <a:p>
            <a:pPr algn="ctr">
              <a:lnSpc>
                <a:spcPct val="100000"/>
              </a:lnSpc>
            </a:pPr>
            <a:r>
              <a:rPr lang="en-US" sz="706" spc="4">
                <a:latin typeface="Arial"/>
                <a:cs typeface="Arial"/>
              </a:rPr>
              <a:t>Executive Staff Assistant</a:t>
            </a:r>
          </a:p>
          <a:p>
            <a:pPr algn="ctr">
              <a:lnSpc>
                <a:spcPct val="100000"/>
              </a:lnSpc>
            </a:pPr>
            <a:endParaRPr lang="en-US" sz="706" spc="4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en-US" sz="706" spc="4">
              <a:latin typeface="Arial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265703-9A43-6C4F-9C53-9E86A41A33B2}"/>
              </a:ext>
            </a:extLst>
          </p:cNvPr>
          <p:cNvSpPr txBox="1"/>
          <p:nvPr/>
        </p:nvSpPr>
        <p:spPr>
          <a:xfrm>
            <a:off x="6991453" y="1792042"/>
            <a:ext cx="988605" cy="744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6" b="1">
                <a:latin typeface="Arial" panose="020B0604020202020204" pitchFamily="34" charset="0"/>
                <a:cs typeface="Arial" panose="020B0604020202020204" pitchFamily="34" charset="0"/>
              </a:rPr>
              <a:t>Technical Services</a:t>
            </a:r>
          </a:p>
          <a:p>
            <a:pPr algn="ctr"/>
            <a:endParaRPr lang="en-US" sz="706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6">
                <a:latin typeface="Arial" panose="020B0604020202020204" pitchFamily="34" charset="0"/>
                <a:cs typeface="Arial" panose="020B0604020202020204" pitchFamily="34" charset="0"/>
              </a:rPr>
              <a:t>John Hulbert</a:t>
            </a:r>
            <a:endParaRPr lang="en-US" sz="706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06">
                <a:latin typeface="Arial" panose="020B0604020202020204" pitchFamily="34" charset="0"/>
                <a:cs typeface="Arial" panose="020B0604020202020204" pitchFamily="34" charset="0"/>
              </a:rPr>
              <a:t>Information Technologist I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C918DDE-1090-834C-9F49-17BD141B7958}"/>
              </a:ext>
            </a:extLst>
          </p:cNvPr>
          <p:cNvCxnSpPr>
            <a:cxnSpLocks/>
          </p:cNvCxnSpPr>
          <p:nvPr/>
        </p:nvCxnSpPr>
        <p:spPr>
          <a:xfrm>
            <a:off x="6085756" y="2084294"/>
            <a:ext cx="905697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2C0A4F6-E736-4F42-9855-0D4144186BE9}"/>
              </a:ext>
            </a:extLst>
          </p:cNvPr>
          <p:cNvSpPr/>
          <p:nvPr/>
        </p:nvSpPr>
        <p:spPr>
          <a:xfrm>
            <a:off x="6145797" y="3125983"/>
            <a:ext cx="3448213" cy="467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bject 17">
            <a:extLst>
              <a:ext uri="{FF2B5EF4-FFF2-40B4-BE49-F238E27FC236}">
                <a16:creationId xmlns:a16="http://schemas.microsoft.com/office/drawing/2014/main" id="{414C440C-EAC2-DA44-8B9E-04BE7AEBE37B}"/>
              </a:ext>
            </a:extLst>
          </p:cNvPr>
          <p:cNvSpPr txBox="1"/>
          <p:nvPr/>
        </p:nvSpPr>
        <p:spPr>
          <a:xfrm>
            <a:off x="8050084" y="2629304"/>
            <a:ext cx="1001121" cy="1324374"/>
          </a:xfrm>
          <a:prstGeom prst="rect">
            <a:avLst/>
          </a:prstGeom>
        </p:spPr>
        <p:txBody>
          <a:bodyPr vert="horz" wrap="square" lIns="0" tIns="14007" rIns="0" bIns="0" rtlCol="0">
            <a:spAutoFit/>
          </a:bodyPr>
          <a:lstStyle/>
          <a:p>
            <a:pPr algn="ctr">
              <a:spcBef>
                <a:spcPts val="110"/>
              </a:spcBef>
            </a:pPr>
            <a:r>
              <a:rPr lang="en-US" sz="706" b="1">
                <a:latin typeface="Arial"/>
                <a:cs typeface="Arial"/>
              </a:rPr>
              <a:t>ONE-STOP SHOP</a:t>
            </a:r>
          </a:p>
          <a:p>
            <a:pPr algn="ctr">
              <a:spcBef>
                <a:spcPts val="110"/>
              </a:spcBef>
            </a:pPr>
            <a:endParaRPr lang="en-US" sz="706">
              <a:latin typeface="Arial"/>
              <a:cs typeface="Arial"/>
            </a:endParaRPr>
          </a:p>
          <a:p>
            <a:pPr algn="ctr">
              <a:spcBef>
                <a:spcPts val="110"/>
              </a:spcBef>
            </a:pPr>
            <a:r>
              <a:rPr lang="en-US" sz="706">
                <a:latin typeface="Arial"/>
                <a:cs typeface="Arial"/>
              </a:rPr>
              <a:t>TBD</a:t>
            </a:r>
          </a:p>
          <a:p>
            <a:pPr algn="ctr">
              <a:spcBef>
                <a:spcPts val="110"/>
              </a:spcBef>
            </a:pPr>
            <a:r>
              <a:rPr lang="en-US" sz="706">
                <a:latin typeface="Arial"/>
                <a:cs typeface="Arial"/>
              </a:rPr>
              <a:t>Executive Director</a:t>
            </a:r>
          </a:p>
          <a:p>
            <a:pPr algn="ctr">
              <a:spcBef>
                <a:spcPts val="110"/>
              </a:spcBef>
            </a:pPr>
            <a:endParaRPr lang="en-US" sz="706">
              <a:latin typeface="Arial"/>
              <a:cs typeface="Arial"/>
            </a:endParaRPr>
          </a:p>
          <a:p>
            <a:pPr algn="ctr">
              <a:spcBef>
                <a:spcPts val="97"/>
              </a:spcBef>
            </a:pPr>
            <a:r>
              <a:rPr lang="en-US" sz="706">
                <a:latin typeface="Arial"/>
                <a:cs typeface="Arial"/>
              </a:rPr>
              <a:t>TBD</a:t>
            </a:r>
          </a:p>
          <a:p>
            <a:pPr algn="ctr">
              <a:spcBef>
                <a:spcPts val="97"/>
              </a:spcBef>
            </a:pPr>
            <a:r>
              <a:rPr lang="en-US" sz="706">
                <a:latin typeface="Arial"/>
                <a:cs typeface="Arial"/>
              </a:rPr>
              <a:t>Senior Associate Director</a:t>
            </a:r>
          </a:p>
          <a:p>
            <a:pPr algn="ctr">
              <a:spcBef>
                <a:spcPts val="110"/>
              </a:spcBef>
            </a:pPr>
            <a:endParaRPr lang="en-US" sz="706">
              <a:latin typeface="Arial"/>
              <a:cs typeface="Arial"/>
            </a:endParaRPr>
          </a:p>
          <a:p>
            <a:pPr algn="ctr">
              <a:spcBef>
                <a:spcPts val="110"/>
              </a:spcBef>
            </a:pPr>
            <a:r>
              <a:rPr lang="en-US" sz="706">
                <a:latin typeface="Arial"/>
                <a:cs typeface="Arial"/>
              </a:rPr>
              <a:t>(30 Staff Members)</a:t>
            </a:r>
          </a:p>
          <a:p>
            <a:pPr algn="ctr">
              <a:spcBef>
                <a:spcPts val="110"/>
              </a:spcBef>
            </a:pPr>
            <a:endParaRPr lang="en-US" sz="706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224723" y="2621190"/>
            <a:ext cx="1258908" cy="1547641"/>
          </a:xfrm>
          <a:prstGeom prst="rect">
            <a:avLst/>
          </a:prstGeom>
        </p:spPr>
        <p:txBody>
          <a:bodyPr vert="horz" wrap="square" lIns="0" tIns="14007" rIns="0" bIns="0" rtlCol="0" anchor="t">
            <a:spAutoFit/>
          </a:bodyPr>
          <a:lstStyle/>
          <a:p>
            <a:pPr marL="133357" marR="126073" indent="3362" algn="ctr">
              <a:spcBef>
                <a:spcPts val="110"/>
              </a:spcBef>
            </a:pPr>
            <a:r>
              <a:rPr lang="en-US" sz="706" b="1" spc="-4">
                <a:latin typeface="Arial"/>
                <a:cs typeface="Arial"/>
              </a:rPr>
              <a:t>ACCREDITATION, ASSESSMENT, </a:t>
            </a:r>
            <a:r>
              <a:rPr sz="706" b="1" spc="13">
                <a:latin typeface="Arial"/>
                <a:cs typeface="Arial"/>
              </a:rPr>
              <a:t>C</a:t>
            </a:r>
            <a:r>
              <a:rPr sz="706" b="1" spc="-53">
                <a:latin typeface="Arial"/>
                <a:cs typeface="Arial"/>
              </a:rPr>
              <a:t>U</a:t>
            </a:r>
            <a:r>
              <a:rPr sz="706" b="1" spc="13">
                <a:latin typeface="Arial"/>
                <a:cs typeface="Arial"/>
              </a:rPr>
              <a:t>RR</a:t>
            </a:r>
            <a:r>
              <a:rPr sz="706" b="1">
                <a:latin typeface="Arial"/>
                <a:cs typeface="Arial"/>
              </a:rPr>
              <a:t>I</a:t>
            </a:r>
            <a:r>
              <a:rPr sz="706" b="1" spc="-53">
                <a:latin typeface="Arial"/>
                <a:cs typeface="Arial"/>
              </a:rPr>
              <a:t>C</a:t>
            </a:r>
            <a:r>
              <a:rPr sz="706" b="1" spc="13">
                <a:latin typeface="Arial"/>
                <a:cs typeface="Arial"/>
              </a:rPr>
              <a:t>U</a:t>
            </a:r>
            <a:r>
              <a:rPr sz="706" b="1" spc="26">
                <a:latin typeface="Arial"/>
                <a:cs typeface="Arial"/>
              </a:rPr>
              <a:t>L</a:t>
            </a:r>
            <a:r>
              <a:rPr sz="706" b="1" spc="-53">
                <a:latin typeface="Arial"/>
                <a:cs typeface="Arial"/>
              </a:rPr>
              <a:t>U</a:t>
            </a:r>
            <a:r>
              <a:rPr sz="706" b="1" spc="9">
                <a:latin typeface="Arial"/>
                <a:cs typeface="Arial"/>
              </a:rPr>
              <a:t>M</a:t>
            </a:r>
            <a:r>
              <a:rPr lang="en-US" sz="706" b="1" spc="9">
                <a:latin typeface="Arial"/>
                <a:cs typeface="Arial"/>
              </a:rPr>
              <a:t>, AND COMPLAINCE</a:t>
            </a:r>
          </a:p>
          <a:p>
            <a:pPr marL="133357" marR="126073" indent="3362" algn="ctr">
              <a:spcBef>
                <a:spcPts val="110"/>
              </a:spcBef>
            </a:pPr>
            <a:endParaRPr lang="en-US" sz="706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706">
                <a:latin typeface="Arial"/>
                <a:cs typeface="Arial"/>
              </a:rPr>
              <a:t>Stacia Moroski-Rigney</a:t>
            </a:r>
          </a:p>
          <a:p>
            <a:pPr algn="ctr">
              <a:lnSpc>
                <a:spcPct val="100000"/>
              </a:lnSpc>
            </a:pPr>
            <a:r>
              <a:rPr lang="en-US" sz="706">
                <a:latin typeface="Arial"/>
                <a:cs typeface="Arial"/>
              </a:rPr>
              <a:t>Director </a:t>
            </a:r>
          </a:p>
          <a:p>
            <a:pPr algn="ctr">
              <a:lnSpc>
                <a:spcPct val="100000"/>
              </a:lnSpc>
            </a:pPr>
            <a:endParaRPr lang="en-US" sz="706" spc="-4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706" spc="-4">
                <a:latin typeface="Arial"/>
                <a:cs typeface="Arial"/>
              </a:rPr>
              <a:t>Joy</a:t>
            </a:r>
            <a:r>
              <a:rPr sz="706" spc="-40">
                <a:latin typeface="Arial"/>
                <a:cs typeface="Arial"/>
              </a:rPr>
              <a:t> </a:t>
            </a:r>
            <a:r>
              <a:rPr lang="en-US" sz="706" spc="-13">
                <a:latin typeface="Arial"/>
                <a:cs typeface="Arial"/>
              </a:rPr>
              <a:t>Speas</a:t>
            </a:r>
            <a:endParaRPr sz="706">
              <a:latin typeface="Arial"/>
              <a:cs typeface="Arial"/>
            </a:endParaRPr>
          </a:p>
          <a:p>
            <a:pPr algn="ctr">
              <a:spcBef>
                <a:spcPts val="4"/>
              </a:spcBef>
            </a:pPr>
            <a:r>
              <a:rPr sz="706" spc="-4">
                <a:latin typeface="Arial"/>
                <a:cs typeface="Arial"/>
              </a:rPr>
              <a:t>University</a:t>
            </a:r>
            <a:r>
              <a:rPr sz="706" spc="-26">
                <a:latin typeface="Arial"/>
                <a:cs typeface="Arial"/>
              </a:rPr>
              <a:t> </a:t>
            </a:r>
            <a:r>
              <a:rPr sz="706" spc="-4">
                <a:latin typeface="Arial"/>
                <a:cs typeface="Arial"/>
              </a:rPr>
              <a:t>Curriculum</a:t>
            </a:r>
            <a:endParaRPr sz="706">
              <a:latin typeface="Arial"/>
              <a:cs typeface="Arial"/>
            </a:endParaRPr>
          </a:p>
          <a:p>
            <a:pPr marL="560" algn="ctr"/>
            <a:r>
              <a:rPr sz="706" spc="-4">
                <a:latin typeface="Arial"/>
                <a:cs typeface="Arial"/>
              </a:rPr>
              <a:t>Administrator</a:t>
            </a:r>
            <a:endParaRPr lang="en-US" sz="706" spc="-4">
              <a:latin typeface="Arial"/>
              <a:cs typeface="Arial"/>
            </a:endParaRPr>
          </a:p>
          <a:p>
            <a:pPr marL="560" algn="ctr"/>
            <a:endParaRPr lang="en-US" sz="706" spc="-4">
              <a:latin typeface="Arial"/>
              <a:cs typeface="Arial"/>
            </a:endParaRPr>
          </a:p>
          <a:p>
            <a:pPr marL="560" algn="ctr"/>
            <a:r>
              <a:rPr lang="en-US" sz="706" spc="-4">
                <a:latin typeface="Arial"/>
                <a:cs typeface="Arial"/>
              </a:rPr>
              <a:t>(3 Staff members)</a:t>
            </a:r>
          </a:p>
          <a:p>
            <a:pPr marL="560" algn="ctr"/>
            <a:endParaRPr lang="en-US" sz="706" spc="-4">
              <a:latin typeface="Arial"/>
              <a:cs typeface="Arial"/>
            </a:endParaRPr>
          </a:p>
        </p:txBody>
      </p:sp>
      <p:sp>
        <p:nvSpPr>
          <p:cNvPr id="63" name="object 37">
            <a:extLst>
              <a:ext uri="{FF2B5EF4-FFF2-40B4-BE49-F238E27FC236}">
                <a16:creationId xmlns:a16="http://schemas.microsoft.com/office/drawing/2014/main" id="{F24C9F2D-92A5-7C41-A471-68877DC1F64F}"/>
              </a:ext>
            </a:extLst>
          </p:cNvPr>
          <p:cNvSpPr/>
          <p:nvPr/>
        </p:nvSpPr>
        <p:spPr>
          <a:xfrm rot="5400000">
            <a:off x="6164362" y="3527357"/>
            <a:ext cx="1708591" cy="207346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6858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18">
            <a:extLst>
              <a:ext uri="{FF2B5EF4-FFF2-40B4-BE49-F238E27FC236}">
                <a16:creationId xmlns:a16="http://schemas.microsoft.com/office/drawing/2014/main" id="{316CFE5B-3139-924F-8762-EB7CF583E38D}"/>
              </a:ext>
            </a:extLst>
          </p:cNvPr>
          <p:cNvSpPr/>
          <p:nvPr/>
        </p:nvSpPr>
        <p:spPr>
          <a:xfrm>
            <a:off x="7987854" y="2569525"/>
            <a:ext cx="1125581" cy="1545123"/>
          </a:xfrm>
          <a:custGeom>
            <a:avLst/>
            <a:gdLst/>
            <a:ahLst/>
            <a:cxnLst/>
            <a:rect l="l" t="t" r="r" b="b"/>
            <a:pathLst>
              <a:path w="1257300" h="1371600">
                <a:moveTo>
                  <a:pt x="0" y="1371600"/>
                </a:moveTo>
                <a:lnTo>
                  <a:pt x="0" y="0"/>
                </a:lnTo>
                <a:lnTo>
                  <a:pt x="1257300" y="0"/>
                </a:lnTo>
                <a:lnTo>
                  <a:pt x="1257300" y="1371600"/>
                </a:lnTo>
                <a:lnTo>
                  <a:pt x="0" y="13716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18">
            <a:extLst>
              <a:ext uri="{FF2B5EF4-FFF2-40B4-BE49-F238E27FC236}">
                <a16:creationId xmlns:a16="http://schemas.microsoft.com/office/drawing/2014/main" id="{F56FDC59-0917-F941-A254-2D1A49098726}"/>
              </a:ext>
            </a:extLst>
          </p:cNvPr>
          <p:cNvSpPr/>
          <p:nvPr/>
        </p:nvSpPr>
        <p:spPr>
          <a:xfrm>
            <a:off x="9224723" y="2570199"/>
            <a:ext cx="1258908" cy="1545124"/>
          </a:xfrm>
          <a:custGeom>
            <a:avLst/>
            <a:gdLst/>
            <a:ahLst/>
            <a:cxnLst/>
            <a:rect l="l" t="t" r="r" b="b"/>
            <a:pathLst>
              <a:path w="1257300" h="1371600">
                <a:moveTo>
                  <a:pt x="0" y="1371600"/>
                </a:moveTo>
                <a:lnTo>
                  <a:pt x="0" y="0"/>
                </a:lnTo>
                <a:lnTo>
                  <a:pt x="1257300" y="0"/>
                </a:lnTo>
                <a:lnTo>
                  <a:pt x="1257300" y="1371600"/>
                </a:lnTo>
                <a:lnTo>
                  <a:pt x="0" y="13716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5902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Macintosh PowerPoint</Application>
  <PresentationFormat>Widescreen</PresentationFormat>
  <Paragraphs>80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ASSOCIATE PROVOST OF ENROLLMENT AND  ACADEMIC STRATEGIC PLANNING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ASSOCIATE PROVOST OF ENROLLMENT AND  ACADEMIC STRATEGIC PLANNING</dc:title>
  <dc:creator>Braman, Ashley</dc:creator>
  <cp:lastModifiedBy>Braman, Ashley</cp:lastModifiedBy>
  <cp:revision>1</cp:revision>
  <dcterms:created xsi:type="dcterms:W3CDTF">2022-11-28T18:39:08Z</dcterms:created>
  <dcterms:modified xsi:type="dcterms:W3CDTF">2022-11-28T18:39:57Z</dcterms:modified>
</cp:coreProperties>
</file>